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60" r:id="rId6"/>
    <p:sldId id="261" r:id="rId7"/>
    <p:sldId id="262" r:id="rId8"/>
    <p:sldId id="264" r:id="rId9"/>
    <p:sldId id="276" r:id="rId10"/>
    <p:sldId id="265" r:id="rId11"/>
    <p:sldId id="266" r:id="rId12"/>
    <p:sldId id="277" r:id="rId13"/>
    <p:sldId id="268" r:id="rId14"/>
    <p:sldId id="263" r:id="rId15"/>
    <p:sldId id="269" r:id="rId16"/>
    <p:sldId id="270" r:id="rId17"/>
    <p:sldId id="271" r:id="rId18"/>
    <p:sldId id="272" r:id="rId19"/>
    <p:sldId id="273" r:id="rId20"/>
    <p:sldId id="274" r:id="rId21"/>
    <p:sldId id="259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89" r:id="rId35"/>
    <p:sldId id="292" r:id="rId36"/>
    <p:sldId id="291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03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2AD87B-F1E4-4508-88F7-226F00763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729916B-59BB-4185-A4A3-130CB0D63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F92BEC-E324-4B62-AB64-5AEAF695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2686B89-F770-4A8F-8B9F-31742048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0AC016-7590-49A1-A379-96EBDD80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2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C705BE-AED2-402B-847D-633E1BC9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FEFB5C75-BD02-4D01-AA38-7BFE0E58A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778407D-AFA8-4C4F-9607-7FAA7009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3DED6D0-9419-4BA8-94B5-4D33DE326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6372FD-91B3-45A4-9EC1-90C46835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6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B5F9ED7-35EA-47AE-8139-00E88F567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99129B1-2C26-48E6-9A48-EBB4FC384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74509FD-9899-4FE1-8CB3-0DAABC4F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B234862-1A8C-4EF0-B689-60405412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E84630C-5631-41E9-A014-E3F6BA90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6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DC2E39-AC3B-4DE3-B135-34D6890E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7573E1E-94E8-4C0D-807B-8F05D7979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38053E-3615-4CED-BA95-D287C920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8AE5B28-20D8-4926-B11D-8C673401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564FED-062A-4800-98F7-F6E19120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432F17-AD0A-41C4-A7C3-9CFFA2EB0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85C08A0-9DE2-46E0-AAE8-4D19F4173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70117D4-BB73-4ADD-9696-3D308FB0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B9514CB-5024-4A7F-8385-31DFCA658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8ED07FB-48CE-4888-AAC3-06327CC61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3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FAD7FD-C7A4-4149-9360-B9DD80C8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991834-FD8F-483F-ADEE-A28924B58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FDBBD19-2D49-40D7-BDCD-99C4E748E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AB4F977-55D8-47B9-A961-1674BA9D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8A6FC7B-5137-4197-97A4-E7477D8A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9F0B0E-16DC-437F-A222-D3BD57D5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0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7EC74-8F95-41AE-982B-B358A15B8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805D37F-9F23-44D5-AE7F-4255FB9F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422C3AB-4A39-4199-8E79-2F4BD0195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445C63A-DEB0-4A02-B2BD-23B5F9AC9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18921C9-835A-4FCC-B9B4-8F1A26180A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E156FF1-0822-40D9-AA6A-B534AB5D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433E5F9-8A09-44EA-9489-A9F59811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6E75C58-8EE0-4C94-BF5F-928403BE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4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4C5E0A-BF41-4844-8933-4A5AD010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232C346-E86E-4D45-99DE-0D6ECDC7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484F39-AD0D-4322-A783-84639B59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7213180-34B9-42B3-81AD-49CCC85C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9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D30D2AA-6C77-4EED-B81F-5BB018102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A6CAE1B-5480-496E-B897-2032041F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2B78727-2032-4E56-BF05-1070204F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6702C7-4664-415A-9D6F-4DBAE1D6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EBA4D52-1BF1-4D8E-8D4F-20C12F22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AA50361-6943-4E01-AA3B-FBE482020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BB393B6-EC96-4507-8099-9911C4CA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5E64D94-125E-4BA7-A10B-528AFA56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64B8A13-1883-42D5-B193-AF3E328C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64C8C7-A438-4B51-BEE7-3E957B94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2DEAFDA-51DA-45BF-81D5-B87E1F1AF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34DE53A-51E3-4506-83F4-88854F90D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412CE34-CF53-4228-B44E-2E6659FB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ED126F8-1274-4C5B-812B-EE1D0DEC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6F41736-77B2-4F53-9364-4D99F4F2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B1474F52-41CA-40C3-A283-BAE5BB8F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94CCAD-E094-4011-8FB7-CC4028A9E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963A190-E483-48A5-B5E2-73192FC9D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30BD9-9741-457F-AE5D-1D7C3A3347EE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B54D4EE-073B-41F3-8C85-280F14065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0DDB7C3-D62B-4F12-9079-3D112C149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9B3D4-4643-49F6-AEFB-E9F2CA70A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1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38AC70-98D7-49FD-8460-995A66612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Ukázka vývoje</a:t>
            </a:r>
            <a:br>
              <a:rPr lang="cs-CZ" dirty="0"/>
            </a:br>
            <a:r>
              <a:rPr lang="cs-CZ" dirty="0"/>
              <a:t>jednoduché webové nástěnky</a:t>
            </a:r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708C9DD-0E38-4F2F-9356-378C51B7B8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E4738D-49E5-4F9D-95C8-8791D96E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867A27-419B-4F46-8B57-61A461D69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11330EB-FDE1-4251-AE41-10ACE9F8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F68CC45-D9C3-471D-8D89-1A41AB07D247}"/>
              </a:ext>
            </a:extLst>
          </p:cNvPr>
          <p:cNvSpPr txBox="1"/>
          <p:nvPr/>
        </p:nvSpPr>
        <p:spPr>
          <a:xfrm>
            <a:off x="4571999" y="4693225"/>
            <a:ext cx="6281530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poslední sloupec sem doplníme automaticky aktualizovaný </a:t>
            </a:r>
            <a:r>
              <a:rPr lang="cs-CZ" dirty="0" err="1"/>
              <a:t>timestamp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Stejně jako u předchozích tabulek také zkontrolujeme uložení do </a:t>
            </a:r>
            <a:r>
              <a:rPr lang="cs-CZ" dirty="0" err="1"/>
              <a:t>InnoDB</a:t>
            </a:r>
            <a:r>
              <a:rPr lang="cs-CZ" dirty="0"/>
              <a:t> (aby bylo možné definovat relace).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F89AA3FB-0637-47FB-BD86-81819703194C}"/>
              </a:ext>
            </a:extLst>
          </p:cNvPr>
          <p:cNvSpPr/>
          <p:nvPr/>
        </p:nvSpPr>
        <p:spPr>
          <a:xfrm>
            <a:off x="106017" y="3608042"/>
            <a:ext cx="8070573" cy="3932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5519B0-C049-49B9-8797-00AFFD14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CF0BB26-E7B3-4115-B1B6-40BA30FA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50385C3-4DB9-47DD-A42D-A5EC72D6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685945E-2745-483F-A9E6-89F11C519D89}"/>
              </a:ext>
            </a:extLst>
          </p:cNvPr>
          <p:cNvSpPr txBox="1"/>
          <p:nvPr/>
        </p:nvSpPr>
        <p:spPr>
          <a:xfrm>
            <a:off x="4200938" y="3262630"/>
            <a:ext cx="506233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Ve vytvořené tabulce „</a:t>
            </a:r>
            <a:r>
              <a:rPr lang="cs-CZ" dirty="0" err="1"/>
              <a:t>posts</a:t>
            </a:r>
            <a:r>
              <a:rPr lang="cs-CZ" dirty="0"/>
              <a:t>“ se následně přepneme do „Zobrazení relací“.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9280F7C-02E7-48D9-9454-147F13F86C5E}"/>
              </a:ext>
            </a:extLst>
          </p:cNvPr>
          <p:cNvSpPr/>
          <p:nvPr/>
        </p:nvSpPr>
        <p:spPr>
          <a:xfrm>
            <a:off x="3702327" y="1364905"/>
            <a:ext cx="1505777" cy="3932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7D1579-3840-4C90-A5DF-395A013A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9CFF4B-238A-4556-83F3-309E6D81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282CD5B-E933-4C1E-96FC-5A5F8677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D7F7A57E-8311-4DEC-B472-B8793B2E970E}"/>
              </a:ext>
            </a:extLst>
          </p:cNvPr>
          <p:cNvSpPr/>
          <p:nvPr/>
        </p:nvSpPr>
        <p:spPr>
          <a:xfrm>
            <a:off x="2575892" y="2531095"/>
            <a:ext cx="9245047" cy="208066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C5EA3D2-3E4D-4C88-9932-FB4464F1951A}"/>
              </a:ext>
            </a:extLst>
          </p:cNvPr>
          <p:cNvSpPr txBox="1"/>
          <p:nvPr/>
        </p:nvSpPr>
        <p:spPr>
          <a:xfrm>
            <a:off x="3564834" y="4746693"/>
            <a:ext cx="6652592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Definujeme tu 2 cizí klíče:</a:t>
            </a:r>
          </a:p>
          <a:p>
            <a:pPr marL="285750" indent="-285750">
              <a:buFontTx/>
              <a:buChar char="-"/>
            </a:pPr>
            <a:r>
              <a:rPr lang="cs-CZ" dirty="0"/>
              <a:t>Pokud dojde ke změně id či smazání kategorie, ve které je příspěvek, tak se příspěvek smaže také.</a:t>
            </a:r>
          </a:p>
          <a:p>
            <a:pPr marL="285750" indent="-285750">
              <a:buFontTx/>
              <a:buChar char="-"/>
            </a:pPr>
            <a:r>
              <a:rPr lang="cs-CZ" dirty="0"/>
              <a:t>Pokud dojde ke změně id uživatele, tak jej změníme i u příspěvků. Neumožníme ale smazat uživatele, který je autorem nějakých příspěvků.</a:t>
            </a:r>
          </a:p>
        </p:txBody>
      </p:sp>
    </p:spTree>
    <p:extLst>
      <p:ext uri="{BB962C8B-B14F-4D97-AF65-F5344CB8AC3E}">
        <p14:creationId xmlns:p14="http://schemas.microsoft.com/office/powerpoint/2010/main" val="247270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717E8E-B18D-458E-B2A9-5B8C1A3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97E410-CB93-4037-B61D-12E64D922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2767BF9-8297-489E-A02C-F744A55A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84D17AB-7086-465C-A219-6AE659E092FD}"/>
              </a:ext>
            </a:extLst>
          </p:cNvPr>
          <p:cNvSpPr txBox="1"/>
          <p:nvPr/>
        </p:nvSpPr>
        <p:spPr>
          <a:xfrm>
            <a:off x="4757530" y="5104682"/>
            <a:ext cx="5062332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je daný modul v </a:t>
            </a:r>
            <a:r>
              <a:rPr lang="cs-CZ" dirty="0" err="1"/>
              <a:t>phpMyAdminu</a:t>
            </a:r>
            <a:r>
              <a:rPr lang="cs-CZ" dirty="0"/>
              <a:t> nainstalován, máte možnost si relace ověřit také ve správě dané databáze na záložce Návrhář.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22EB81C-DFD7-454D-A70D-179A0BD023AD}"/>
              </a:ext>
            </a:extLst>
          </p:cNvPr>
          <p:cNvSpPr/>
          <p:nvPr/>
        </p:nvSpPr>
        <p:spPr>
          <a:xfrm>
            <a:off x="10588487" y="1027906"/>
            <a:ext cx="1007165" cy="3932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7AA1CC4-9E7E-4513-BD7A-F3ADB42141AA}"/>
              </a:ext>
            </a:extLst>
          </p:cNvPr>
          <p:cNvSpPr/>
          <p:nvPr/>
        </p:nvSpPr>
        <p:spPr>
          <a:xfrm>
            <a:off x="334618" y="2068201"/>
            <a:ext cx="619540" cy="290686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9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12B3EE-C646-466B-B13E-2E9E0F2F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 databáze vložíme pro začátek nějaká data…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957CB55-6997-49EF-884B-80EC13F0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4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411F31-25D6-482B-9D58-3C64933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C2776B-E935-4F7E-A760-F5B753017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EBAEA3F-4E10-4AB6-9FA9-06BAEEE5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2E6BA36-B25B-4835-8324-4A1846B54D35}"/>
              </a:ext>
            </a:extLst>
          </p:cNvPr>
          <p:cNvSpPr txBox="1"/>
          <p:nvPr/>
        </p:nvSpPr>
        <p:spPr>
          <a:xfrm>
            <a:off x="5963477" y="2984334"/>
            <a:ext cx="5552661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vkládání dat se nejprve přepneme na danou tabulku a poté vyplníme formulář na záložce „Vložit“.</a:t>
            </a:r>
          </a:p>
          <a:p>
            <a:endParaRPr lang="cs-CZ" dirty="0"/>
          </a:p>
          <a:p>
            <a:r>
              <a:rPr lang="cs-CZ" dirty="0"/>
              <a:t>V kategoriích si založíme kategorii „Novinky“.</a:t>
            </a:r>
          </a:p>
        </p:txBody>
      </p:sp>
    </p:spTree>
    <p:extLst>
      <p:ext uri="{BB962C8B-B14F-4D97-AF65-F5344CB8AC3E}">
        <p14:creationId xmlns:p14="http://schemas.microsoft.com/office/powerpoint/2010/main" val="3125751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BA8237-E09B-46D7-92D9-B252D79C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AFE1AB0-7E93-4241-A201-D5BE53B88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AB2AC06-E3E4-4431-87C6-4C78E73F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A63F83B-6697-481C-A308-ECD58D34D592}"/>
              </a:ext>
            </a:extLst>
          </p:cNvPr>
          <p:cNvSpPr txBox="1"/>
          <p:nvPr/>
        </p:nvSpPr>
        <p:spPr>
          <a:xfrm>
            <a:off x="6220239" y="3885482"/>
            <a:ext cx="555266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Přehled řádků tabulky pak najdeme na záložce „Projít“, kde můžeme řádky přidávat, odebírat, upravovat atd.</a:t>
            </a:r>
          </a:p>
        </p:txBody>
      </p:sp>
    </p:spTree>
    <p:extLst>
      <p:ext uri="{BB962C8B-B14F-4D97-AF65-F5344CB8AC3E}">
        <p14:creationId xmlns:p14="http://schemas.microsoft.com/office/powerpoint/2010/main" val="124067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138E81-F676-4025-887D-79488793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90D310F-A4DC-4E94-8B69-74409221C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92596CC-0C2B-4A96-BD01-B2BCADCF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F63D722-7A45-45D6-8429-A6FB9BED7168}"/>
              </a:ext>
            </a:extLst>
          </p:cNvPr>
          <p:cNvSpPr txBox="1"/>
          <p:nvPr/>
        </p:nvSpPr>
        <p:spPr>
          <a:xfrm>
            <a:off x="6384234" y="3429000"/>
            <a:ext cx="496956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tabulky „</a:t>
            </a:r>
            <a:r>
              <a:rPr lang="cs-CZ" dirty="0" err="1"/>
              <a:t>users</a:t>
            </a:r>
            <a:r>
              <a:rPr lang="cs-CZ" dirty="0"/>
              <a:t>“ si vložíme 2 testovací uživatele.</a:t>
            </a:r>
          </a:p>
        </p:txBody>
      </p:sp>
    </p:spTree>
    <p:extLst>
      <p:ext uri="{BB962C8B-B14F-4D97-AF65-F5344CB8AC3E}">
        <p14:creationId xmlns:p14="http://schemas.microsoft.com/office/powerpoint/2010/main" val="76506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661ACA-2A47-4503-B216-35BD6CA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D2BAAE-D921-4C7E-82E4-010BAB7B1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E09514D-E409-4458-BBEA-2023397DB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F91BB52-8C91-46FE-BCF2-019F785763F9}"/>
              </a:ext>
            </a:extLst>
          </p:cNvPr>
          <p:cNvSpPr txBox="1"/>
          <p:nvPr/>
        </p:nvSpPr>
        <p:spPr>
          <a:xfrm>
            <a:off x="6220239" y="3429000"/>
            <a:ext cx="555266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vložíme do databáze 1 příspěvek. </a:t>
            </a:r>
          </a:p>
          <a:p>
            <a:r>
              <a:rPr lang="cs-CZ" dirty="0"/>
              <a:t>Všimněte si, že </a:t>
            </a:r>
            <a:r>
              <a:rPr lang="cs-CZ" dirty="0" err="1"/>
              <a:t>user_id</a:t>
            </a:r>
            <a:r>
              <a:rPr lang="cs-CZ" dirty="0"/>
              <a:t> a </a:t>
            </a:r>
            <a:r>
              <a:rPr lang="cs-CZ" dirty="0" err="1"/>
              <a:t>category_id</a:t>
            </a:r>
            <a:r>
              <a:rPr lang="cs-CZ" dirty="0"/>
              <a:t> vybíráte z hodnot, které jste před chvílí vložili do navázaných tabulek.</a:t>
            </a:r>
          </a:p>
        </p:txBody>
      </p:sp>
    </p:spTree>
    <p:extLst>
      <p:ext uri="{BB962C8B-B14F-4D97-AF65-F5344CB8AC3E}">
        <p14:creationId xmlns:p14="http://schemas.microsoft.com/office/powerpoint/2010/main" val="393296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C0AD61-FD48-4CB3-BDB1-B399325D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CD1F95-A1E9-421A-B962-BA40824D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155B8F8-D999-4D78-8C69-2722DBC1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F119EE3-FDB2-4006-82D8-640C4CD6140B}"/>
              </a:ext>
            </a:extLst>
          </p:cNvPr>
          <p:cNvSpPr txBox="1"/>
          <p:nvPr/>
        </p:nvSpPr>
        <p:spPr>
          <a:xfrm>
            <a:off x="6220239" y="3527673"/>
            <a:ext cx="555266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Nakonec si ověřte, že máte testovací záznamy v databázi dostupné…</a:t>
            </a:r>
          </a:p>
        </p:txBody>
      </p:sp>
    </p:spTree>
    <p:extLst>
      <p:ext uri="{BB962C8B-B14F-4D97-AF65-F5344CB8AC3E}">
        <p14:creationId xmlns:p14="http://schemas.microsoft.com/office/powerpoint/2010/main" val="421013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5F2B11-7F4C-4B7C-8DF1-C419865D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Zadání aplikace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941E12A-BD70-4471-8AD7-21747BDC5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aplikaci budeme evidovat:</a:t>
            </a:r>
          </a:p>
          <a:p>
            <a:pPr lvl="1"/>
            <a:r>
              <a:rPr lang="cs-CZ" dirty="0"/>
              <a:t>uživatele</a:t>
            </a:r>
          </a:p>
          <a:p>
            <a:pPr lvl="1"/>
            <a:r>
              <a:rPr lang="cs-CZ" dirty="0"/>
              <a:t>příspěvky</a:t>
            </a:r>
          </a:p>
          <a:p>
            <a:pPr lvl="1"/>
            <a:r>
              <a:rPr lang="cs-CZ" dirty="0"/>
              <a:t>kategorie příspěvků</a:t>
            </a:r>
          </a:p>
          <a:p>
            <a:pPr lvl="1"/>
            <a:endParaRPr lang="cs-CZ" dirty="0"/>
          </a:p>
          <a:p>
            <a:r>
              <a:rPr lang="cs-CZ" dirty="0"/>
              <a:t>Data budou ukládána do databáze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8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D67B29-C97D-407A-A580-CAA8F59C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2F1E9A-C3CD-4570-81FA-048639E41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F67C813-3D21-4CD2-8DD9-E45B897E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95B17D0-2554-4A7A-B9A9-5484E6D5BA6C}"/>
              </a:ext>
            </a:extLst>
          </p:cNvPr>
          <p:cNvSpPr txBox="1"/>
          <p:nvPr/>
        </p:nvSpPr>
        <p:spPr>
          <a:xfrm>
            <a:off x="6766063" y="1875633"/>
            <a:ext cx="5006837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jistotu si takto připravenou databázi </a:t>
            </a:r>
            <a:r>
              <a:rPr lang="cs-CZ" dirty="0" err="1"/>
              <a:t>zazálohujeme</a:t>
            </a:r>
            <a:r>
              <a:rPr lang="cs-CZ" dirty="0"/>
              <a:t> – a to včetně vložených hodnot.</a:t>
            </a:r>
          </a:p>
          <a:p>
            <a:endParaRPr lang="cs-CZ" dirty="0"/>
          </a:p>
          <a:p>
            <a:r>
              <a:rPr lang="cs-CZ" dirty="0"/>
              <a:t>Export spouštíme po vybrání správy celé databáze. Když se přepnete na záložku „Export“ ze zobrazení konkrétní tabulky, exportuje se vám jen daná tabulka.</a:t>
            </a:r>
          </a:p>
        </p:txBody>
      </p:sp>
    </p:spTree>
    <p:extLst>
      <p:ext uri="{BB962C8B-B14F-4D97-AF65-F5344CB8AC3E}">
        <p14:creationId xmlns:p14="http://schemas.microsoft.com/office/powerpoint/2010/main" val="94638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FAA98A-DE66-47AF-98DF-09B6B880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jdeme programovat…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AE63B8-9A9F-4D2D-AB42-0BDB62571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Pokud nechcete databázi i s daty </a:t>
            </a:r>
            <a:r>
              <a:rPr lang="cs-CZ" dirty="0" err="1"/>
              <a:t>naklikávat</a:t>
            </a:r>
            <a:r>
              <a:rPr lang="cs-CZ" dirty="0"/>
              <a:t> ručně, můžete ji jednoduše importovat z přiloženého souboru „</a:t>
            </a:r>
            <a:r>
              <a:rPr lang="cs-CZ" i="1" dirty="0" err="1"/>
              <a:t>nastenka.sql</a:t>
            </a:r>
            <a:r>
              <a:rPr lang="cs-CZ" i="1" dirty="0"/>
              <a:t>“.</a:t>
            </a:r>
            <a:endParaRPr lang="cs-CZ" dirty="0"/>
          </a:p>
          <a:p>
            <a:r>
              <a:rPr lang="cs-CZ" dirty="0"/>
              <a:t>Doporučuji začít z prázdné DB – ať v tom nemáte hned zmatek.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20E2F8-2F24-40E0-A016-705E27B8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BE85FD-FF3B-40B3-B400-F9EC3F305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397119-0F6B-4609-AA67-DD8CBEC2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5E57F71-56D4-4751-B50A-F51ED1F6C38F}"/>
              </a:ext>
            </a:extLst>
          </p:cNvPr>
          <p:cNvSpPr txBox="1"/>
          <p:nvPr/>
        </p:nvSpPr>
        <p:spPr>
          <a:xfrm>
            <a:off x="4731026" y="2564747"/>
            <a:ext cx="7298635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Tvorbu aplikace začneme vytvořením prázdného projektu, do kterého připravíme soubor s připojením k databázi.</a:t>
            </a:r>
          </a:p>
          <a:p>
            <a:endParaRPr lang="cs-CZ" dirty="0"/>
          </a:p>
          <a:p>
            <a:r>
              <a:rPr lang="cs-CZ" dirty="0"/>
              <a:t>Soubory, které budeme chtít načítat z jiných souborů, si oddělíme do složky „</a:t>
            </a:r>
            <a:r>
              <a:rPr lang="cs-CZ" dirty="0" err="1"/>
              <a:t>inc</a:t>
            </a:r>
            <a:r>
              <a:rPr lang="cs-CZ" dirty="0"/>
              <a:t>“.</a:t>
            </a:r>
          </a:p>
          <a:p>
            <a:endParaRPr lang="cs-CZ" dirty="0"/>
          </a:p>
          <a:p>
            <a:r>
              <a:rPr lang="cs-CZ" dirty="0"/>
              <a:t>V této složce tedy vytvoříme soubor „</a:t>
            </a:r>
            <a:r>
              <a:rPr lang="cs-CZ" dirty="0" err="1"/>
              <a:t>db.php</a:t>
            </a:r>
            <a:r>
              <a:rPr lang="cs-CZ" dirty="0"/>
              <a:t>“ a do něj nakopírujeme ukázku připojení k databázi pomocí PDO (kopírujeme z GitHubu předmětu).</a:t>
            </a:r>
          </a:p>
        </p:txBody>
      </p:sp>
    </p:spTree>
    <p:extLst>
      <p:ext uri="{BB962C8B-B14F-4D97-AF65-F5344CB8AC3E}">
        <p14:creationId xmlns:p14="http://schemas.microsoft.com/office/powerpoint/2010/main" val="2107524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4BD1E-B997-45B6-A14D-B52DB560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6BA020B-AAB1-43AF-A68A-89FEA4E13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6411399-A060-4575-914E-8A77FA59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65FB634-078E-4EC2-8DE7-63EAD29A5755}"/>
              </a:ext>
            </a:extLst>
          </p:cNvPr>
          <p:cNvSpPr txBox="1"/>
          <p:nvPr/>
        </p:nvSpPr>
        <p:spPr>
          <a:xfrm>
            <a:off x="6593784" y="2985631"/>
            <a:ext cx="500683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Dalším krokem bude vytvoření HTML stránky, která bude představovat základ naší nástěnky.</a:t>
            </a:r>
          </a:p>
          <a:p>
            <a:endParaRPr lang="cs-CZ" dirty="0"/>
          </a:p>
          <a:p>
            <a:r>
              <a:rPr lang="cs-CZ" dirty="0"/>
              <a:t>Vytvoříme tedy soubor „</a:t>
            </a:r>
            <a:r>
              <a:rPr lang="cs-CZ" dirty="0" err="1"/>
              <a:t>index.php</a:t>
            </a:r>
            <a:r>
              <a:rPr lang="cs-CZ" dirty="0"/>
              <a:t>“, ve kterém bude prázdný HTML soubor, do kterého přidáme styly z </a:t>
            </a:r>
            <a:r>
              <a:rPr lang="cs-CZ" dirty="0" err="1"/>
              <a:t>bootstrapu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3471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7CEC0D-F67C-4B37-BDA5-996BF5DC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60ACFC5-5E9C-4626-BC45-0FEDFDAB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F557749-0F1D-471E-8743-7692FC3F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D4E0494D-6EC5-4BC0-B7D8-11B37F922F22}"/>
              </a:ext>
            </a:extLst>
          </p:cNvPr>
          <p:cNvSpPr txBox="1"/>
          <p:nvPr/>
        </p:nvSpPr>
        <p:spPr>
          <a:xfrm>
            <a:off x="6766063" y="3608483"/>
            <a:ext cx="500683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nadpisy přidáme velmi jednoduchou hlavičku.</a:t>
            </a:r>
          </a:p>
        </p:txBody>
      </p:sp>
    </p:spTree>
    <p:extLst>
      <p:ext uri="{BB962C8B-B14F-4D97-AF65-F5344CB8AC3E}">
        <p14:creationId xmlns:p14="http://schemas.microsoft.com/office/powerpoint/2010/main" val="326712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C00BF3-1293-4667-AC74-83026457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4145D4-EBDA-4704-9698-64CAA4B50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2A5455E-4107-4F31-BAE1-A5CC36C5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6D29E2D1-F266-4728-B477-7A74453DBA5E}"/>
              </a:ext>
            </a:extLst>
          </p:cNvPr>
          <p:cNvSpPr txBox="1"/>
          <p:nvPr/>
        </p:nvSpPr>
        <p:spPr>
          <a:xfrm>
            <a:off x="6766063" y="3608483"/>
            <a:ext cx="500683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následně zkontrolujeme v prohlížeči, jak stránka vypadá.</a:t>
            </a:r>
          </a:p>
        </p:txBody>
      </p:sp>
    </p:spTree>
    <p:extLst>
      <p:ext uri="{BB962C8B-B14F-4D97-AF65-F5344CB8AC3E}">
        <p14:creationId xmlns:p14="http://schemas.microsoft.com/office/powerpoint/2010/main" val="7621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BCF6F5-8895-4CC3-9125-11AFCA69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5DB519-31CF-4BB8-9815-6941C78E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49FF9D5-608D-4531-9750-1465BC89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07B865F-9667-4FEC-8366-50B982E4BCB1}"/>
              </a:ext>
            </a:extLst>
          </p:cNvPr>
          <p:cNvSpPr txBox="1"/>
          <p:nvPr/>
        </p:nvSpPr>
        <p:spPr>
          <a:xfrm>
            <a:off x="6766063" y="3608483"/>
            <a:ext cx="500683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jdeme jo rozdělit na kousky. Vezmeme celý začátek stránky a přesuneme ho do souboru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header.php</a:t>
            </a:r>
            <a:r>
              <a:rPr lang="cs-CZ" dirty="0"/>
              <a:t>“.</a:t>
            </a:r>
          </a:p>
        </p:txBody>
      </p:sp>
    </p:spTree>
    <p:extLst>
      <p:ext uri="{BB962C8B-B14F-4D97-AF65-F5344CB8AC3E}">
        <p14:creationId xmlns:p14="http://schemas.microsoft.com/office/powerpoint/2010/main" val="1905280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A87CC0-5AA2-4D68-9F7E-BBF2EF2B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DAAEED-ACD8-4859-8516-E8FADB526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FF01722-3075-4E69-8BC8-9AAF1069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5F3FFA54-E6FD-419C-A751-BAA9BB3F7051}"/>
              </a:ext>
            </a:extLst>
          </p:cNvPr>
          <p:cNvSpPr txBox="1"/>
          <p:nvPr/>
        </p:nvSpPr>
        <p:spPr>
          <a:xfrm>
            <a:off x="6766063" y="3608483"/>
            <a:ext cx="500683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To samé pak uděláme s koncem stránky. Ten dáme do souboru „</a:t>
            </a:r>
            <a:r>
              <a:rPr lang="cs-CZ" dirty="0" err="1"/>
              <a:t>inc</a:t>
            </a:r>
            <a:r>
              <a:rPr lang="cs-CZ" dirty="0"/>
              <a:t>/</a:t>
            </a:r>
            <a:r>
              <a:rPr lang="cs-CZ" dirty="0" err="1"/>
              <a:t>footer.php</a:t>
            </a:r>
            <a:r>
              <a:rPr lang="cs-CZ" dirty="0"/>
              <a:t>“.</a:t>
            </a:r>
          </a:p>
        </p:txBody>
      </p:sp>
    </p:spTree>
    <p:extLst>
      <p:ext uri="{BB962C8B-B14F-4D97-AF65-F5344CB8AC3E}">
        <p14:creationId xmlns:p14="http://schemas.microsoft.com/office/powerpoint/2010/main" val="156280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B6E22E-338F-4E14-8054-911A46EA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BFF004-B499-4F76-95B7-ACEFA96B0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4ED4DA2-CB6D-4F45-A13C-F31C1EE4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18F6FED-4856-4AAB-A3F4-6CE0C2A984CD}"/>
              </a:ext>
            </a:extLst>
          </p:cNvPr>
          <p:cNvSpPr txBox="1"/>
          <p:nvPr/>
        </p:nvSpPr>
        <p:spPr>
          <a:xfrm>
            <a:off x="6766063" y="3608483"/>
            <a:ext cx="5006837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Vr</a:t>
            </a:r>
            <a:r>
              <a:rPr lang="cs-CZ" dirty="0" err="1"/>
              <a:t>átíme</a:t>
            </a:r>
            <a:r>
              <a:rPr lang="cs-CZ" dirty="0"/>
              <a:t> se do souboru s hlavičkou stránek a doplníme do ní </a:t>
            </a:r>
            <a:r>
              <a:rPr lang="cs-CZ" dirty="0" err="1"/>
              <a:t>title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 err="1"/>
              <a:t>Title</a:t>
            </a:r>
            <a:r>
              <a:rPr lang="cs-CZ" dirty="0"/>
              <a:t> by měl obsahovat nejen název celé aplikace, ale také název dané stránky. K tomu si připravíme výpis proměnné „</a:t>
            </a:r>
            <a:r>
              <a:rPr lang="en-US" dirty="0"/>
              <a:t>$</a:t>
            </a:r>
            <a:r>
              <a:rPr lang="en-US" dirty="0" err="1"/>
              <a:t>pageTitle</a:t>
            </a:r>
            <a:r>
              <a:rPr lang="cs-CZ" dirty="0"/>
              <a:t>“</a:t>
            </a:r>
            <a:r>
              <a:rPr lang="en-US" dirty="0"/>
              <a:t>.</a:t>
            </a:r>
            <a:endParaRPr lang="cs-CZ" dirty="0"/>
          </a:p>
          <a:p>
            <a:r>
              <a:rPr lang="cs-CZ" dirty="0"/>
              <a:t>Když budeme hlavičku </a:t>
            </a:r>
            <a:r>
              <a:rPr lang="cs-CZ" dirty="0" err="1"/>
              <a:t>includovat</a:t>
            </a:r>
            <a:r>
              <a:rPr lang="cs-CZ" dirty="0"/>
              <a:t> do jednotlivých stránek, tak pomocí této proměnné upravíme </a:t>
            </a:r>
            <a:r>
              <a:rPr lang="cs-CZ" dirty="0" err="1"/>
              <a:t>title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6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1E6660-9FF4-4618-ACC9-2B6A8D02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823DE9-C0D9-43D6-8B3F-4FB926EF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EDC1D92-9093-409A-AF01-5A770825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9450A36-6F3D-4586-B6B4-843D8B8D9D41}"/>
              </a:ext>
            </a:extLst>
          </p:cNvPr>
          <p:cNvSpPr txBox="1"/>
          <p:nvPr/>
        </p:nvSpPr>
        <p:spPr>
          <a:xfrm>
            <a:off x="6766063" y="3608483"/>
            <a:ext cx="500683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Přepneme se do souboru </a:t>
            </a:r>
            <a:r>
              <a:rPr lang="cs-CZ" dirty="0" err="1"/>
              <a:t>index.php</a:t>
            </a:r>
            <a:r>
              <a:rPr lang="cs-CZ" dirty="0"/>
              <a:t>, odstraníme zbylý řádek textu a uděláme z něj prázdný PHP soubor.</a:t>
            </a:r>
          </a:p>
        </p:txBody>
      </p:sp>
    </p:spTree>
    <p:extLst>
      <p:ext uri="{BB962C8B-B14F-4D97-AF65-F5344CB8AC3E}">
        <p14:creationId xmlns:p14="http://schemas.microsoft.com/office/powerpoint/2010/main" val="345058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488599-719F-47C5-B5EF-B8FC78B9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Nejprve si připravíme databázi…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7A59A81-C043-49D7-A5B7-5C3DEE0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95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C96ED8-7386-4443-9D0A-A047F1CE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EBF13A-51FC-4202-9A66-DDDAF12D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B8EACCF1-FD9E-46FB-A313-FF5EB9CC3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8FBC4685-0D67-4DB6-9AE5-D49F6F982B06}"/>
              </a:ext>
            </a:extLst>
          </p:cNvPr>
          <p:cNvSpPr txBox="1"/>
          <p:nvPr/>
        </p:nvSpPr>
        <p:spPr>
          <a:xfrm>
            <a:off x="6766063" y="3608483"/>
            <a:ext cx="500683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zde načteme připojení k databázi, hlavičku a patičku.</a:t>
            </a:r>
          </a:p>
        </p:txBody>
      </p:sp>
    </p:spTree>
    <p:extLst>
      <p:ext uri="{BB962C8B-B14F-4D97-AF65-F5344CB8AC3E}">
        <p14:creationId xmlns:p14="http://schemas.microsoft.com/office/powerpoint/2010/main" val="956145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67A85A-8B0E-4465-823B-5360017B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AA00D6-7880-44C6-83F2-D93B55291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B32895B-535C-4C11-A042-F6A570A2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B25BE1E-5865-4F50-92C5-34DF583C76DB}"/>
              </a:ext>
            </a:extLst>
          </p:cNvPr>
          <p:cNvSpPr txBox="1"/>
          <p:nvPr/>
        </p:nvSpPr>
        <p:spPr>
          <a:xfrm>
            <a:off x="6766063" y="3608483"/>
            <a:ext cx="500683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jsme nastavili správné údaje pro připojení k databázi, tak při zobrazení přes server vidíme prázdnou stránku jen s naší hlavičkou a patičkou.</a:t>
            </a:r>
          </a:p>
          <a:p>
            <a:r>
              <a:rPr lang="cs-CZ" dirty="0"/>
              <a:t>(Neměla by zde být žádná chyba.)</a:t>
            </a:r>
          </a:p>
        </p:txBody>
      </p:sp>
    </p:spTree>
    <p:extLst>
      <p:ext uri="{BB962C8B-B14F-4D97-AF65-F5344CB8AC3E}">
        <p14:creationId xmlns:p14="http://schemas.microsoft.com/office/powerpoint/2010/main" val="102022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5FCA4A-D184-4F2D-A34A-4EF7070E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65473E-D209-4B5B-BD9F-4EB53058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V rámci tvorby aplikace začneme výpisem příspěvků z databáze.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30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259A1B-DD48-4F34-85B6-2A8C1D29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5DDCC0-DEC1-4D2F-94C0-AF9243CC7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7D96DAA-6C3A-45F5-ADFA-A24E01A8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96C87E9-9AB6-4136-89F5-CEA238D491F7}"/>
              </a:ext>
            </a:extLst>
          </p:cNvPr>
          <p:cNvSpPr txBox="1"/>
          <p:nvPr/>
        </p:nvSpPr>
        <p:spPr>
          <a:xfrm>
            <a:off x="6448011" y="4430118"/>
            <a:ext cx="500683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budeme chtít do aplikace vypisovat příspěvky z databáze, musíme si tedy připravit příslušný SQL dotaz.</a:t>
            </a:r>
          </a:p>
          <a:p>
            <a:endParaRPr lang="cs-CZ" dirty="0"/>
          </a:p>
          <a:p>
            <a:r>
              <a:rPr lang="cs-CZ" dirty="0"/>
              <a:t>Pokud si nejste jeho tvarem úplně jisti, doporučuji vám jej nejdřív vyzkoušet např. v </a:t>
            </a:r>
            <a:r>
              <a:rPr lang="cs-CZ" dirty="0" err="1"/>
              <a:t>phpMyAdminu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5591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A7F1BE-F4D4-4D5A-B727-7A77C5F3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207A05-21F1-4C98-8968-B9526B54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ADA9270-6246-4B3F-A90F-C5E5C018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ED3EFD6-3262-4521-9FB3-E42C492B9110}"/>
              </a:ext>
            </a:extLst>
          </p:cNvPr>
          <p:cNvSpPr txBox="1"/>
          <p:nvPr/>
        </p:nvSpPr>
        <p:spPr>
          <a:xfrm>
            <a:off x="3935897" y="3608483"/>
            <a:ext cx="7837004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Všechen kód pro výpis příspěvků na nástěnce budeme vkládat do souboru „</a:t>
            </a:r>
            <a:r>
              <a:rPr lang="cs-CZ" dirty="0" err="1"/>
              <a:t>index.php</a:t>
            </a:r>
            <a:r>
              <a:rPr lang="cs-CZ" dirty="0"/>
              <a:t>“, konkrétně mezi načtení hlavičky a patičky stránky.</a:t>
            </a:r>
          </a:p>
          <a:p>
            <a:endParaRPr lang="cs-CZ" dirty="0"/>
          </a:p>
          <a:p>
            <a:r>
              <a:rPr lang="cs-CZ" dirty="0"/>
              <a:t>Nejprve zde připravíme </a:t>
            </a:r>
            <a:r>
              <a:rPr lang="cs-CZ" dirty="0" err="1"/>
              <a:t>prepare</a:t>
            </a:r>
            <a:r>
              <a:rPr lang="cs-CZ" dirty="0"/>
              <a:t> </a:t>
            </a:r>
            <a:r>
              <a:rPr lang="cs-CZ" dirty="0" err="1"/>
              <a:t>statement</a:t>
            </a:r>
            <a:r>
              <a:rPr lang="cs-CZ" dirty="0"/>
              <a:t> pomocí PDO a spustíme jej.</a:t>
            </a:r>
          </a:p>
        </p:txBody>
      </p:sp>
    </p:spTree>
    <p:extLst>
      <p:ext uri="{BB962C8B-B14F-4D97-AF65-F5344CB8AC3E}">
        <p14:creationId xmlns:p14="http://schemas.microsoft.com/office/powerpoint/2010/main" val="3748901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103473-6D81-47F4-BAB0-3E5A888C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15CFBD-4E5D-4773-B288-56FBB57D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F0F6F1D-BB8F-42CD-AFEA-E99B371D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EC391A4-476A-4BF6-AEE5-4FBE9A12AD4A}"/>
              </a:ext>
            </a:extLst>
          </p:cNvPr>
          <p:cNvSpPr txBox="1"/>
          <p:nvPr/>
        </p:nvSpPr>
        <p:spPr>
          <a:xfrm>
            <a:off x="3943350" y="2959127"/>
            <a:ext cx="5006837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načteme najednou </a:t>
            </a:r>
            <a:r>
              <a:rPr lang="cs-CZ" dirty="0" err="1"/>
              <a:t>všechn</a:t>
            </a:r>
            <a:r>
              <a:rPr lang="cs-CZ" dirty="0"/>
              <a:t> výsledky dotazu do proměnné </a:t>
            </a:r>
            <a:r>
              <a:rPr lang="en-US" dirty="0"/>
              <a:t>$posts.</a:t>
            </a:r>
            <a:endParaRPr lang="cs-CZ" dirty="0"/>
          </a:p>
          <a:p>
            <a:endParaRPr lang="cs-CZ" dirty="0"/>
          </a:p>
          <a:p>
            <a:r>
              <a:rPr lang="cs-CZ" dirty="0"/>
              <a:t>Parametr v metodě </a:t>
            </a:r>
            <a:r>
              <a:rPr lang="cs-CZ" dirty="0" err="1"/>
              <a:t>fetchAll</a:t>
            </a:r>
            <a:r>
              <a:rPr lang="cs-CZ" dirty="0"/>
              <a:t> říká, že chceme výsledky v podobě asociačních polí.</a:t>
            </a:r>
          </a:p>
        </p:txBody>
      </p:sp>
    </p:spTree>
    <p:extLst>
      <p:ext uri="{BB962C8B-B14F-4D97-AF65-F5344CB8AC3E}">
        <p14:creationId xmlns:p14="http://schemas.microsoft.com/office/powerpoint/2010/main" val="1345464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D6F3CF-D3B7-468A-BA7E-8808E323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711677-16A6-4B64-9796-EC0239166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F9C251-4F77-4670-95FB-E0770E2F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642C066C-16A9-43FD-8B61-3DC510BB10AB}"/>
              </a:ext>
            </a:extLst>
          </p:cNvPr>
          <p:cNvSpPr txBox="1"/>
          <p:nvPr/>
        </p:nvSpPr>
        <p:spPr>
          <a:xfrm>
            <a:off x="5433391" y="4430118"/>
            <a:ext cx="602145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Zjistíme, jestli jsme získali nějaké příspěvky.</a:t>
            </a:r>
          </a:p>
          <a:p>
            <a:r>
              <a:rPr lang="cs-CZ" dirty="0"/>
              <a:t>Pokud ne, vypíšeme uživateli varování, že na nástěnce nic není (aby neměl dojem, že jen došlo k nějaké chybě v načítání).</a:t>
            </a:r>
          </a:p>
        </p:txBody>
      </p:sp>
    </p:spTree>
    <p:extLst>
      <p:ext uri="{BB962C8B-B14F-4D97-AF65-F5344CB8AC3E}">
        <p14:creationId xmlns:p14="http://schemas.microsoft.com/office/powerpoint/2010/main" val="6662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27F4CF-DB1C-4152-B1F6-18AF5DA3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7D694F-5AB8-406C-A4F5-5A57B400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6AC8E3-1B28-4592-B78C-3086E913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2DE48BF-DF97-48C2-9A49-EB92854CEB58}"/>
              </a:ext>
            </a:extLst>
          </p:cNvPr>
          <p:cNvSpPr txBox="1"/>
          <p:nvPr/>
        </p:nvSpPr>
        <p:spPr>
          <a:xfrm>
            <a:off x="4142133" y="3480641"/>
            <a:ext cx="6592128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</a:t>
            </a:r>
            <a:r>
              <a:rPr lang="cs-CZ" dirty="0" err="1"/>
              <a:t>bootstrapu</a:t>
            </a:r>
            <a:r>
              <a:rPr lang="cs-CZ" dirty="0"/>
              <a:t> vytvoříme pro příspěvky nový řádek a v něm projdeme výsledky z databáze pomocí cyklu </a:t>
            </a:r>
            <a:r>
              <a:rPr lang="cs-CZ" dirty="0" err="1"/>
              <a:t>foreach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(Pro možnost sbalení kódu to máme označené komentářem region.)</a:t>
            </a:r>
          </a:p>
        </p:txBody>
      </p:sp>
    </p:spTree>
    <p:extLst>
      <p:ext uri="{BB962C8B-B14F-4D97-AF65-F5344CB8AC3E}">
        <p14:creationId xmlns:p14="http://schemas.microsoft.com/office/powerpoint/2010/main" val="1279723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094F28-1F46-4A77-A858-8DD571FA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2581A2C-A335-42AA-AEEC-60ADE1D46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45DAB0A-9BD9-43DF-A947-18FF0D07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FB1AE3D-2038-4269-83F7-93F384D1AA10}"/>
              </a:ext>
            </a:extLst>
          </p:cNvPr>
          <p:cNvSpPr txBox="1"/>
          <p:nvPr/>
        </p:nvSpPr>
        <p:spPr>
          <a:xfrm>
            <a:off x="5970933" y="4296760"/>
            <a:ext cx="5571711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Každý příspěvek budeme vypisovat do značky </a:t>
            </a:r>
            <a:r>
              <a:rPr lang="cs-CZ" dirty="0" err="1"/>
              <a:t>article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Neděste se toho množství tříd, jde jen o určení vzhledu pomocí </a:t>
            </a:r>
            <a:r>
              <a:rPr lang="cs-CZ" dirty="0" err="1"/>
              <a:t>bootstrapu</a:t>
            </a:r>
            <a:r>
              <a:rPr lang="cs-CZ" dirty="0"/>
              <a:t>. Pokud s ním nekamarádíte, určitě by tu mohla být třeba jen jedna třída, pro kterou byste specifikovali vlastní CSS.</a:t>
            </a:r>
          </a:p>
        </p:txBody>
      </p:sp>
    </p:spTree>
    <p:extLst>
      <p:ext uri="{BB962C8B-B14F-4D97-AF65-F5344CB8AC3E}">
        <p14:creationId xmlns:p14="http://schemas.microsoft.com/office/powerpoint/2010/main" val="1319125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1311F2-AC4B-4337-BCA5-9F35E400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F2E4FB-9C0E-4A13-B210-31E7D34CB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6BB991E-53CC-45AB-B22A-3E250453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CE30D82-7276-4C07-BC98-01272C335B56}"/>
              </a:ext>
            </a:extLst>
          </p:cNvPr>
          <p:cNvSpPr txBox="1"/>
          <p:nvPr/>
        </p:nvSpPr>
        <p:spPr>
          <a:xfrm>
            <a:off x="6448011" y="4430118"/>
            <a:ext cx="500683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první vypíšeme do příspěvku označení kategorie.</a:t>
            </a:r>
          </a:p>
          <a:p>
            <a:endParaRPr lang="cs-CZ" dirty="0"/>
          </a:p>
          <a:p>
            <a:r>
              <a:rPr lang="cs-CZ" dirty="0"/>
              <a:t>Upozorňuji na ošetření speciálních znaků pomocí </a:t>
            </a:r>
            <a:r>
              <a:rPr lang="cs-CZ" dirty="0" err="1"/>
              <a:t>htmlspecialchars</a:t>
            </a:r>
            <a:r>
              <a:rPr lang="en-US" dirty="0"/>
              <a:t>() </a:t>
            </a:r>
            <a:r>
              <a:rPr lang="cs-CZ" dirty="0"/>
              <a:t>– protože názvy kategorií může uživatel např. v DB upravit.</a:t>
            </a:r>
          </a:p>
        </p:txBody>
      </p:sp>
    </p:spTree>
    <p:extLst>
      <p:ext uri="{BB962C8B-B14F-4D97-AF65-F5344CB8AC3E}">
        <p14:creationId xmlns:p14="http://schemas.microsoft.com/office/powerpoint/2010/main" val="188269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A19C35-02F0-4BA6-85D7-50706898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DEBEE3-D055-489E-9BF2-E7C7D587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86B6133-6DCB-49EF-93C9-68B33D34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C8B3A41-E4F8-40DC-A4D8-D28E3E03323C}"/>
              </a:ext>
            </a:extLst>
          </p:cNvPr>
          <p:cNvSpPr txBox="1"/>
          <p:nvPr/>
        </p:nvSpPr>
        <p:spPr>
          <a:xfrm>
            <a:off x="2388291" y="3296054"/>
            <a:ext cx="5107884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 err="1"/>
              <a:t>Přihlašte</a:t>
            </a:r>
            <a:r>
              <a:rPr lang="cs-CZ" dirty="0"/>
              <a:t> se do </a:t>
            </a:r>
            <a:r>
              <a:rPr lang="cs-CZ" dirty="0" err="1"/>
              <a:t>phpMyAdminu</a:t>
            </a:r>
            <a:r>
              <a:rPr lang="cs-CZ" dirty="0"/>
              <a:t> na serveru eso.vse.cz a následně si v levém sloupci vyberte databázi se svým jménem.</a:t>
            </a:r>
          </a:p>
          <a:p>
            <a:endParaRPr lang="cs-CZ" dirty="0"/>
          </a:p>
          <a:p>
            <a:r>
              <a:rPr lang="cs-CZ" dirty="0"/>
              <a:t>Pokud nevíte, jak na to, koukněte na předchozí prezentaci s vysvětlením ovládání </a:t>
            </a:r>
            <a:r>
              <a:rPr lang="cs-CZ" dirty="0" err="1"/>
              <a:t>phpMyAdminu</a:t>
            </a:r>
            <a:r>
              <a:rPr lang="cs-CZ" dirty="0"/>
              <a:t>.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CE9C9C4-2204-4415-AB50-A9A4425DEB40}"/>
              </a:ext>
            </a:extLst>
          </p:cNvPr>
          <p:cNvSpPr/>
          <p:nvPr/>
        </p:nvSpPr>
        <p:spPr>
          <a:xfrm>
            <a:off x="132522" y="2035071"/>
            <a:ext cx="993913" cy="3932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23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6543F8-3575-436C-90D0-A2A1EBDB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3DB5353-8159-4374-B9F5-B21FBAA7B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F6F1DB3-65F3-4F15-A0B6-CFF5B8A3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9B798AF-A007-4559-A6E8-FBBB5EF38F44}"/>
              </a:ext>
            </a:extLst>
          </p:cNvPr>
          <p:cNvSpPr txBox="1"/>
          <p:nvPr/>
        </p:nvSpPr>
        <p:spPr>
          <a:xfrm>
            <a:off x="6448011" y="4430118"/>
            <a:ext cx="5006837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další vypíšeme obsah </a:t>
            </a:r>
            <a:r>
              <a:rPr lang="en-US" dirty="0"/>
              <a:t>p</a:t>
            </a:r>
            <a:r>
              <a:rPr lang="cs-CZ" dirty="0" err="1"/>
              <a:t>říspěvku</a:t>
            </a:r>
            <a:r>
              <a:rPr lang="cs-CZ" dirty="0"/>
              <a:t>.</a:t>
            </a:r>
          </a:p>
          <a:p>
            <a:r>
              <a:rPr lang="cs-CZ" dirty="0"/>
              <a:t>Funkce nl2br předělá zalomení řádků na značky BR. Ještě před tím však nezapomeneme ošetřit speciální znaky.</a:t>
            </a:r>
          </a:p>
        </p:txBody>
      </p:sp>
    </p:spTree>
    <p:extLst>
      <p:ext uri="{BB962C8B-B14F-4D97-AF65-F5344CB8AC3E}">
        <p14:creationId xmlns:p14="http://schemas.microsoft.com/office/powerpoint/2010/main" val="737830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EBD88F-CB0A-4F88-A60D-3486AB70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F740BD-2B70-47EE-9704-59DE6142B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D65BD6A-466A-4524-A467-59092C5F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0A087A4-BE57-42B5-B9D4-9F047DCF4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&lt;div class="small text-muted mt-1"&gt;</a:t>
            </a:r>
            <a:endParaRPr kumimoji="0" lang="cs-CZ" altLang="cs-CZ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F384D61-C902-4B1E-9849-8FDE2937746A}"/>
              </a:ext>
            </a:extLst>
          </p:cNvPr>
          <p:cNvSpPr txBox="1"/>
          <p:nvPr/>
        </p:nvSpPr>
        <p:spPr>
          <a:xfrm>
            <a:off x="6766063" y="3124131"/>
            <a:ext cx="500683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Posledními vypisovanými údaji budou jméno autora a datum a čas vytvoření příspěvku.</a:t>
            </a:r>
          </a:p>
          <a:p>
            <a:endParaRPr lang="cs-CZ" dirty="0"/>
          </a:p>
          <a:p>
            <a:r>
              <a:rPr lang="cs-CZ" dirty="0"/>
              <a:t>Funkce pro datum a čas ještě budeme probírat, zatím je studovat nemusíte. Takhle ale budeme mít datum vypsaný česky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58505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15DCD9-4365-4164-94B3-680EC73A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83BF935-A19C-4BCB-AC24-840A555A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E7E6A16-F0BC-4607-857D-83CED5A1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7D888AF-C250-4FE7-B2BA-FCE9CF2E2401}"/>
              </a:ext>
            </a:extLst>
          </p:cNvPr>
          <p:cNvSpPr txBox="1"/>
          <p:nvPr/>
        </p:nvSpPr>
        <p:spPr>
          <a:xfrm>
            <a:off x="6448011" y="4430118"/>
            <a:ext cx="5006837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 to je z hlediska výpisu příspěvků vše. </a:t>
            </a:r>
          </a:p>
          <a:p>
            <a:endParaRPr lang="cs-CZ" dirty="0"/>
          </a:p>
          <a:p>
            <a:r>
              <a:rPr lang="cs-CZ" dirty="0"/>
              <a:t>Do stránky ještě doplníme odkaz v podobě tlačítka pro přidání nového příspěvku. Odkazujeme na soubor </a:t>
            </a:r>
            <a:r>
              <a:rPr lang="cs-CZ" dirty="0" err="1"/>
              <a:t>edit.php</a:t>
            </a:r>
            <a:r>
              <a:rPr lang="cs-CZ" dirty="0"/>
              <a:t>, který si vytvoříme za chvíli.</a:t>
            </a:r>
          </a:p>
        </p:txBody>
      </p:sp>
    </p:spTree>
    <p:extLst>
      <p:ext uri="{BB962C8B-B14F-4D97-AF65-F5344CB8AC3E}">
        <p14:creationId xmlns:p14="http://schemas.microsoft.com/office/powerpoint/2010/main" val="3393971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23952-B615-434B-8A2D-AF877E8C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908A66-AAA6-4406-84ED-F84061F25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Výpis příspěvků máme hotový. Nahrajte kód na server a zkontrolujte, zda se v prohlížeči opravdu zobrazí výpis příspěvků.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Jako druhou část aplikace poté vytvoříme soubor </a:t>
            </a:r>
            <a:r>
              <a:rPr lang="cs-CZ" dirty="0" err="1"/>
              <a:t>edit.php</a:t>
            </a:r>
            <a:r>
              <a:rPr lang="cs-CZ" dirty="0"/>
              <a:t>, který bude obsahovat formulář pro vytváření nových příspěvků.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97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01EB71-5616-47A8-B2F6-52867325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4306B0-E83A-4FF9-BF02-6531AE697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061A2E9-CC1D-45EA-B6D0-2CFC43BC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9062E4A-301B-4F54-A890-2CE13215392C}"/>
              </a:ext>
            </a:extLst>
          </p:cNvPr>
          <p:cNvSpPr txBox="1"/>
          <p:nvPr/>
        </p:nvSpPr>
        <p:spPr>
          <a:xfrm>
            <a:off x="6448011" y="4430118"/>
            <a:ext cx="500683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Vytvoříme soubor „</a:t>
            </a:r>
            <a:r>
              <a:rPr lang="cs-CZ" dirty="0" err="1"/>
              <a:t>edit.php</a:t>
            </a:r>
            <a:r>
              <a:rPr lang="cs-CZ" dirty="0"/>
              <a:t>“, ve kterém načteme připojení k databázi a hlavičku a patičku stránek.</a:t>
            </a:r>
          </a:p>
        </p:txBody>
      </p:sp>
    </p:spTree>
    <p:extLst>
      <p:ext uri="{BB962C8B-B14F-4D97-AF65-F5344CB8AC3E}">
        <p14:creationId xmlns:p14="http://schemas.microsoft.com/office/powerpoint/2010/main" val="117063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F5632B-33A3-4BB7-9658-8E4E1F17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C6DBAB-4837-4BDD-A51D-4D7F31055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B307F5B-68A1-4528-9B43-8DFD63C5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308C3C1-ED79-460E-A472-AC3B09D1084D}"/>
              </a:ext>
            </a:extLst>
          </p:cNvPr>
          <p:cNvSpPr txBox="1"/>
          <p:nvPr/>
        </p:nvSpPr>
        <p:spPr>
          <a:xfrm>
            <a:off x="5679385" y="1363960"/>
            <a:ext cx="5160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Mezi připojením k databázi a načtením hlavičky budeme zpracovávat uživatelem odeslaná data. Zatím si to zde poznamenáme pomocí TODO komentáře.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051876F-4AEF-4FB0-A37D-D11D67402618}"/>
              </a:ext>
            </a:extLst>
          </p:cNvPr>
          <p:cNvSpPr txBox="1"/>
          <p:nvPr/>
        </p:nvSpPr>
        <p:spPr>
          <a:xfrm>
            <a:off x="5679385" y="2713107"/>
            <a:ext cx="5160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hlavním obsahu stránky pak bude formulář. Buď ho můžeme vypsat pomocí echa, nebo přerušíme PHP blok a píšeme samotné HTML.</a:t>
            </a:r>
          </a:p>
        </p:txBody>
      </p:sp>
    </p:spTree>
    <p:extLst>
      <p:ext uri="{BB962C8B-B14F-4D97-AF65-F5344CB8AC3E}">
        <p14:creationId xmlns:p14="http://schemas.microsoft.com/office/powerpoint/2010/main" val="1365701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2673A5-95FA-47C1-8A30-39F173AB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BDC1B55-FAD6-43A5-A25C-172CD85F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9504617-AACD-4592-BAFE-F71513CF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87F49F0-EACB-4E60-930F-CF8A833D799A}"/>
              </a:ext>
            </a:extLst>
          </p:cNvPr>
          <p:cNvSpPr txBox="1"/>
          <p:nvPr/>
        </p:nvSpPr>
        <p:spPr>
          <a:xfrm>
            <a:off x="6713054" y="1690688"/>
            <a:ext cx="516089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Vytvoříme základ HTML formuláře, který budeme posílat metodou POST.</a:t>
            </a:r>
          </a:p>
          <a:p>
            <a:endParaRPr lang="cs-CZ" dirty="0"/>
          </a:p>
          <a:p>
            <a:r>
              <a:rPr lang="cs-CZ" dirty="0"/>
              <a:t>Nezapomeneme také na odesílací tlačítko a na odkaz, kterým se půjde z formuláře půjde vrátit bez uložení příspěvku.</a:t>
            </a:r>
          </a:p>
        </p:txBody>
      </p:sp>
    </p:spTree>
    <p:extLst>
      <p:ext uri="{BB962C8B-B14F-4D97-AF65-F5344CB8AC3E}">
        <p14:creationId xmlns:p14="http://schemas.microsoft.com/office/powerpoint/2010/main" val="1983490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8D2287-A2DB-4505-847F-A20C714C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6AE616-8855-4BF2-B8DB-D96212693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0592D55-5342-428B-BA0F-71F1AEF0D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475D799-4E08-4312-9246-86D7B1BA8D57}"/>
              </a:ext>
            </a:extLst>
          </p:cNvPr>
          <p:cNvSpPr txBox="1"/>
          <p:nvPr/>
        </p:nvSpPr>
        <p:spPr>
          <a:xfrm>
            <a:off x="6612007" y="4001294"/>
            <a:ext cx="516089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Do textového pole vypíšeme jako výchozí hodnotu to, co jsme získali metodou POST.</a:t>
            </a:r>
          </a:p>
          <a:p>
            <a:pPr marL="285750" indent="-285750">
              <a:buFontTx/>
              <a:buChar char="-"/>
            </a:pPr>
            <a:r>
              <a:rPr lang="cs-CZ" dirty="0"/>
              <a:t>Nezapomeneme na ošetření speciálních znaků.</a:t>
            </a:r>
          </a:p>
          <a:p>
            <a:pPr marL="285750" indent="-285750">
              <a:buFontTx/>
              <a:buChar char="-"/>
            </a:pPr>
            <a:r>
              <a:rPr lang="cs-CZ" dirty="0"/>
              <a:t>Zavináč skryje chybu v případě, kdy není daná proměnná definována.</a:t>
            </a:r>
          </a:p>
        </p:txBody>
      </p:sp>
    </p:spTree>
    <p:extLst>
      <p:ext uri="{BB962C8B-B14F-4D97-AF65-F5344CB8AC3E}">
        <p14:creationId xmlns:p14="http://schemas.microsoft.com/office/powerpoint/2010/main" val="926363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C795F6-914C-4A7D-9265-D06CB030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DF4E2C-13AD-4C7E-8766-429819C30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6422AE7-E5FA-43A0-92D6-74FD1126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3E9F486-5B08-4D6E-B5C8-3F3172925D5C}"/>
              </a:ext>
            </a:extLst>
          </p:cNvPr>
          <p:cNvSpPr txBox="1"/>
          <p:nvPr/>
        </p:nvSpPr>
        <p:spPr>
          <a:xfrm>
            <a:off x="5936975" y="3539629"/>
            <a:ext cx="5835926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Jdeme na výpis kategorií. Jelikož je máme v databázi, tak je rozhodně do formuláře nepíšeme ručně, ale načteme je právě z databáze.</a:t>
            </a:r>
          </a:p>
          <a:p>
            <a:endParaRPr lang="cs-CZ" dirty="0"/>
          </a:p>
          <a:p>
            <a:r>
              <a:rPr lang="cs-CZ" dirty="0"/>
              <a:t>Stejně jako v předchozím načítání příspěvků si vytvoříme SQL dotaz v </a:t>
            </a:r>
            <a:r>
              <a:rPr lang="cs-CZ" dirty="0" err="1"/>
              <a:t>prepare</a:t>
            </a:r>
            <a:r>
              <a:rPr lang="cs-CZ" dirty="0"/>
              <a:t> </a:t>
            </a:r>
            <a:r>
              <a:rPr lang="cs-CZ" dirty="0" err="1"/>
              <a:t>statementu</a:t>
            </a:r>
            <a:r>
              <a:rPr lang="cs-CZ" dirty="0"/>
              <a:t>, spustíme ho a výsledky si vyžádáme v podobě asociačního pole.</a:t>
            </a:r>
          </a:p>
        </p:txBody>
      </p:sp>
    </p:spTree>
    <p:extLst>
      <p:ext uri="{BB962C8B-B14F-4D97-AF65-F5344CB8AC3E}">
        <p14:creationId xmlns:p14="http://schemas.microsoft.com/office/powerpoint/2010/main" val="923093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6EA522-A260-4114-A266-62D2E8F9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EEA546-FB98-4105-898F-227288F8A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5CBAB53-3856-4915-BDF6-B1B3B01C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1BCC6B3-B571-4857-AA35-9427E27FC56A}"/>
              </a:ext>
            </a:extLst>
          </p:cNvPr>
          <p:cNvSpPr txBox="1"/>
          <p:nvPr/>
        </p:nvSpPr>
        <p:spPr>
          <a:xfrm>
            <a:off x="6612007" y="4104586"/>
            <a:ext cx="5160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se nám nějaké kategorie načetly, tak je projdeme </a:t>
            </a:r>
            <a:r>
              <a:rPr lang="cs-CZ" dirty="0" err="1"/>
              <a:t>foreach</a:t>
            </a:r>
            <a:r>
              <a:rPr lang="cs-CZ" dirty="0"/>
              <a:t> cyklem a vypíšeme jednotlivé </a:t>
            </a:r>
            <a:r>
              <a:rPr lang="cs-CZ" dirty="0" err="1"/>
              <a:t>options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7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A19C35-02F0-4BA6-85D7-50706898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DEBEE3-D055-489E-9BF2-E7C7D587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86B6133-6DCB-49EF-93C9-68B33D34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C8B3A41-E4F8-40DC-A4D8-D28E3E03323C}"/>
              </a:ext>
            </a:extLst>
          </p:cNvPr>
          <p:cNvSpPr txBox="1"/>
          <p:nvPr/>
        </p:nvSpPr>
        <p:spPr>
          <a:xfrm>
            <a:off x="4111074" y="3868639"/>
            <a:ext cx="5107884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Začínáme z prázdné databáze. Pokud už v ní nějaké tabulky máte, tak jen zkontrolujte, zda se jejich názvy neshodují s těmi, které budeme vytvářet.</a:t>
            </a:r>
          </a:p>
          <a:p>
            <a:endParaRPr lang="cs-CZ" dirty="0"/>
          </a:p>
          <a:p>
            <a:r>
              <a:rPr lang="cs-CZ" dirty="0"/>
              <a:t>Dobrou praxí pro provoz více aplikací nad jednou databází je to, že tabulky pojmenujeme s nějakým společným prefixem dle dané aplikace (např. „</a:t>
            </a:r>
            <a:r>
              <a:rPr lang="cs-CZ" dirty="0" err="1"/>
              <a:t>dashboard_users</a:t>
            </a:r>
            <a:r>
              <a:rPr lang="cs-CZ" dirty="0"/>
              <a:t>“).</a:t>
            </a:r>
          </a:p>
        </p:txBody>
      </p:sp>
    </p:spTree>
    <p:extLst>
      <p:ext uri="{BB962C8B-B14F-4D97-AF65-F5344CB8AC3E}">
        <p14:creationId xmlns:p14="http://schemas.microsoft.com/office/powerpoint/2010/main" val="1953754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30F32C-4BAB-4122-AE39-362033B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937AA8-103C-472F-A6E3-5409FFEC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F9A5002-D67B-4913-AB72-026FE6D7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F5A22CD-54AD-4E46-83C4-76749EB1AB6D}"/>
              </a:ext>
            </a:extLst>
          </p:cNvPr>
          <p:cNvSpPr txBox="1"/>
          <p:nvPr/>
        </p:nvSpPr>
        <p:spPr>
          <a:xfrm>
            <a:off x="6612007" y="4131090"/>
            <a:ext cx="5160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 případě vrácení formuláře kvůli chybě by v něm mělo zůstat to, co bylo vyplněné před odesláním. </a:t>
            </a:r>
            <a:r>
              <a:rPr lang="cs-CZ" dirty="0" err="1"/>
              <a:t>Option</a:t>
            </a:r>
            <a:r>
              <a:rPr lang="cs-CZ" dirty="0"/>
              <a:t> jde označit jako vybraná atributem „</a:t>
            </a:r>
            <a:r>
              <a:rPr lang="cs-CZ" dirty="0" err="1"/>
              <a:t>selected</a:t>
            </a:r>
            <a:r>
              <a:rPr lang="cs-CZ" dirty="0"/>
              <a:t>“.</a:t>
            </a:r>
          </a:p>
        </p:txBody>
      </p:sp>
    </p:spTree>
    <p:extLst>
      <p:ext uri="{BB962C8B-B14F-4D97-AF65-F5344CB8AC3E}">
        <p14:creationId xmlns:p14="http://schemas.microsoft.com/office/powerpoint/2010/main" val="2110397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EA3477-96B1-438F-9B4F-40CC45DD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1DB926-6F10-4668-B690-7F2387055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035751-C566-4B61-9996-B108DE27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D6C830D4-AC1C-4763-85B6-DF795445A629}"/>
              </a:ext>
            </a:extLst>
          </p:cNvPr>
          <p:cNvSpPr txBox="1"/>
          <p:nvPr/>
        </p:nvSpPr>
        <p:spPr>
          <a:xfrm>
            <a:off x="3391729" y="1825625"/>
            <a:ext cx="516089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Formulář zatím opustíme (až na výpis chyb je vlastně hotový) a přesuneme se k jeho zpracování.</a:t>
            </a:r>
          </a:p>
        </p:txBody>
      </p:sp>
    </p:spTree>
    <p:extLst>
      <p:ext uri="{BB962C8B-B14F-4D97-AF65-F5344CB8AC3E}">
        <p14:creationId xmlns:p14="http://schemas.microsoft.com/office/powerpoint/2010/main" val="2213865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89A0D2-B47A-49EF-BB32-EFC654C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5B4323F-7006-4260-921B-8AF4602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1C53CC4-8CA5-4C41-B028-93025154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E0D4956D-2F16-4556-8AC8-C93AC7BA9272}"/>
              </a:ext>
            </a:extLst>
          </p:cNvPr>
          <p:cNvSpPr txBox="1"/>
          <p:nvPr/>
        </p:nvSpPr>
        <p:spPr>
          <a:xfrm>
            <a:off x="3391729" y="1825625"/>
            <a:ext cx="5160893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Nejprve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v</a:t>
            </a:r>
            <a:r>
              <a:rPr lang="cs-CZ" dirty="0" err="1"/>
              <a:t>ytvoříme</a:t>
            </a:r>
            <a:r>
              <a:rPr lang="cs-CZ" dirty="0"/>
              <a:t> proměnnou </a:t>
            </a:r>
            <a:r>
              <a:rPr lang="en-US" dirty="0"/>
              <a:t>$errors, do </a:t>
            </a:r>
            <a:r>
              <a:rPr lang="en-US" dirty="0" err="1"/>
              <a:t>kter</a:t>
            </a:r>
            <a:r>
              <a:rPr lang="cs-CZ" dirty="0"/>
              <a:t>é si budeme poznamenávat chyby.</a:t>
            </a:r>
          </a:p>
          <a:p>
            <a:endParaRPr lang="cs-CZ" dirty="0"/>
          </a:p>
          <a:p>
            <a:r>
              <a:rPr lang="cs-CZ" dirty="0"/>
              <a:t>Formulář budeme zpracovávat jen v případě, že nám přišla nějaká data metodou post.</a:t>
            </a:r>
          </a:p>
        </p:txBody>
      </p:sp>
    </p:spTree>
    <p:extLst>
      <p:ext uri="{BB962C8B-B14F-4D97-AF65-F5344CB8AC3E}">
        <p14:creationId xmlns:p14="http://schemas.microsoft.com/office/powerpoint/2010/main" val="3695102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633D65-2567-4033-B579-326ACA6E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2BAAE8-D961-42DF-8E6B-52C52388E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591BDF2-8604-490F-89E1-49879E21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841B080-0698-46D2-B3A5-3C888E84CD08}"/>
              </a:ext>
            </a:extLst>
          </p:cNvPr>
          <p:cNvSpPr txBox="1"/>
          <p:nvPr/>
        </p:nvSpPr>
        <p:spPr>
          <a:xfrm>
            <a:off x="4531416" y="2421973"/>
            <a:ext cx="5160893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první musíme samozřejmě začít kontrolami.</a:t>
            </a:r>
          </a:p>
          <a:p>
            <a:r>
              <a:rPr lang="cs-CZ" dirty="0"/>
              <a:t>Nejprve zkontrolujeme, jestli nám byla nějaká kategorie zaslána. Pokud ne, připravíme si chybovou hlášku.</a:t>
            </a:r>
          </a:p>
        </p:txBody>
      </p:sp>
    </p:spTree>
    <p:extLst>
      <p:ext uri="{BB962C8B-B14F-4D97-AF65-F5344CB8AC3E}">
        <p14:creationId xmlns:p14="http://schemas.microsoft.com/office/powerpoint/2010/main" val="2727806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19682-35CF-436C-A5DC-1E63B39A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B7FB45-F109-46AF-A693-835F2F1EA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146DE00-DAEB-4C7D-A8D5-4C5983D0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6C4E81BF-1D25-4AD3-BBEC-59B8139BF139}"/>
              </a:ext>
            </a:extLst>
          </p:cNvPr>
          <p:cNvSpPr txBox="1"/>
          <p:nvPr/>
        </p:nvSpPr>
        <p:spPr>
          <a:xfrm>
            <a:off x="5353050" y="3203851"/>
            <a:ext cx="6189593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Ačkoliv jsme měli v aplikaci výběr kategorie pomocí </a:t>
            </a:r>
            <a:r>
              <a:rPr lang="cs-CZ" dirty="0" err="1"/>
              <a:t>SELECTu</a:t>
            </a:r>
            <a:r>
              <a:rPr lang="cs-CZ" dirty="0"/>
              <a:t>, je nutné počítat s tím, že daná kategorie mohla být v mezičase smazána, či že se nám pokouší podsunout data např. nějaký jiný skript.</a:t>
            </a:r>
          </a:p>
          <a:p>
            <a:endParaRPr lang="cs-CZ" dirty="0"/>
          </a:p>
          <a:p>
            <a:r>
              <a:rPr lang="cs-CZ" dirty="0"/>
              <a:t>Připravíme si tedy dotaz na výběr kategorie z databáze, přičemž používáme </a:t>
            </a:r>
            <a:r>
              <a:rPr lang="cs-CZ" dirty="0" err="1"/>
              <a:t>prepare</a:t>
            </a:r>
            <a:r>
              <a:rPr lang="cs-CZ" dirty="0"/>
              <a:t> </a:t>
            </a:r>
            <a:r>
              <a:rPr lang="cs-CZ" dirty="0" err="1"/>
              <a:t>statement</a:t>
            </a:r>
            <a:r>
              <a:rPr lang="cs-CZ" dirty="0"/>
              <a:t> s pojmenovaným parametrem.</a:t>
            </a:r>
          </a:p>
          <a:p>
            <a:endParaRPr lang="cs-CZ" dirty="0"/>
          </a:p>
          <a:p>
            <a:r>
              <a:rPr lang="cs-CZ" dirty="0"/>
              <a:t>Nikdy nedáváme externí data přímo do SQL</a:t>
            </a:r>
            <a:r>
              <a:rPr lang="en-US" dirty="0"/>
              <a:t>!</a:t>
            </a:r>
            <a:r>
              <a:rPr lang="cs-CZ" dirty="0"/>
              <a:t> Jako obranu před SQL </a:t>
            </a:r>
            <a:r>
              <a:rPr lang="cs-CZ" dirty="0" err="1"/>
              <a:t>injection</a:t>
            </a:r>
            <a:r>
              <a:rPr lang="cs-CZ" dirty="0"/>
              <a:t> vždy použijte připojení pomocí parametru.</a:t>
            </a:r>
          </a:p>
        </p:txBody>
      </p:sp>
    </p:spTree>
    <p:extLst>
      <p:ext uri="{BB962C8B-B14F-4D97-AF65-F5344CB8AC3E}">
        <p14:creationId xmlns:p14="http://schemas.microsoft.com/office/powerpoint/2010/main" val="3241583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EADB6C-2CF7-4378-A6CF-5935696F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C7B0AF-0D73-4EE8-856F-AB5D82E9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B225CDE-2EE5-4DF3-88E7-473CCC6A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3EDB482F-EA5A-42C6-BFFC-A1177AA6AC26}"/>
              </a:ext>
            </a:extLst>
          </p:cNvPr>
          <p:cNvSpPr txBox="1"/>
          <p:nvPr/>
        </p:nvSpPr>
        <p:spPr>
          <a:xfrm>
            <a:off x="4883013" y="3539629"/>
            <a:ext cx="5160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Z výsledku nepotřebujeme získat data v podobě pole, stačí nám zjištění, jestli byl nalezen nějaký řádek s daným </a:t>
            </a:r>
            <a:r>
              <a:rPr lang="cs-CZ" dirty="0" err="1"/>
              <a:t>category_id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6816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E00593-4EF2-4DBC-B387-95248B60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21900E5-5E84-4158-99E3-FED126BD2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366BFA5-9974-49CC-9ACE-E8008988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AB96572-E091-437D-BEDB-9D80D7E4B224}"/>
              </a:ext>
            </a:extLst>
          </p:cNvPr>
          <p:cNvSpPr txBox="1"/>
          <p:nvPr/>
        </p:nvSpPr>
        <p:spPr>
          <a:xfrm>
            <a:off x="4544668" y="2782669"/>
            <a:ext cx="516089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Kontrola textu příspěvku je výrazně jednodušší – jen ověříme, zda není prázdný.</a:t>
            </a:r>
          </a:p>
        </p:txBody>
      </p:sp>
    </p:spTree>
    <p:extLst>
      <p:ext uri="{BB962C8B-B14F-4D97-AF65-F5344CB8AC3E}">
        <p14:creationId xmlns:p14="http://schemas.microsoft.com/office/powerpoint/2010/main" val="2996417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29A957-2F68-4AFD-816D-511F6F73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D4F340-1ED4-4F0E-8727-70913F184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A1EBF21-A044-47AA-961F-40FBF4A1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C77D689-479B-4771-BA3E-B07C41C0472A}"/>
              </a:ext>
            </a:extLst>
          </p:cNvPr>
          <p:cNvSpPr txBox="1"/>
          <p:nvPr/>
        </p:nvSpPr>
        <p:spPr>
          <a:xfrm>
            <a:off x="2768876" y="2978564"/>
            <a:ext cx="516089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je pole s přehledem chyb prázdné, můžeme se vrhnout na uložení dat.</a:t>
            </a:r>
          </a:p>
        </p:txBody>
      </p:sp>
    </p:spTree>
    <p:extLst>
      <p:ext uri="{BB962C8B-B14F-4D97-AF65-F5344CB8AC3E}">
        <p14:creationId xmlns:p14="http://schemas.microsoft.com/office/powerpoint/2010/main" val="1790589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87F4B5-D730-4F15-815B-1F7F9CE7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D397210-1C2B-4EB9-A9BE-6AFA9EC5B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15A6CB5-4325-4A67-A34E-E342B928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2BEE9A6-3D88-44F8-BF07-0A8EC47B329F}"/>
              </a:ext>
            </a:extLst>
          </p:cNvPr>
          <p:cNvSpPr txBox="1"/>
          <p:nvPr/>
        </p:nvSpPr>
        <p:spPr>
          <a:xfrm>
            <a:off x="4756703" y="4001294"/>
            <a:ext cx="516089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Připravíme </a:t>
            </a:r>
            <a:r>
              <a:rPr lang="cs-CZ" dirty="0" err="1"/>
              <a:t>prepare</a:t>
            </a:r>
            <a:r>
              <a:rPr lang="cs-CZ" dirty="0"/>
              <a:t> </a:t>
            </a:r>
            <a:r>
              <a:rPr lang="cs-CZ" dirty="0" err="1"/>
              <a:t>statement</a:t>
            </a:r>
            <a:r>
              <a:rPr lang="cs-CZ" dirty="0"/>
              <a:t> pro vložení nového řádku do tabulky </a:t>
            </a:r>
            <a:r>
              <a:rPr lang="cs-CZ" dirty="0" err="1"/>
              <a:t>posts</a:t>
            </a:r>
            <a:r>
              <a:rPr lang="cs-CZ" dirty="0"/>
              <a:t> a při spuštění jej naplníme příslušnými parametry.</a:t>
            </a:r>
          </a:p>
        </p:txBody>
      </p:sp>
    </p:spTree>
    <p:extLst>
      <p:ext uri="{BB962C8B-B14F-4D97-AF65-F5344CB8AC3E}">
        <p14:creationId xmlns:p14="http://schemas.microsoft.com/office/powerpoint/2010/main" val="669148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22DA82-6026-4D07-93EE-5A10CF4E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9CEF9C-66A5-4281-8F3F-E6FA20A09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676CB39-8C9D-480B-93F2-6E1BB459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098F7C-5CF1-4321-BA89-F1A52A82DA75}"/>
              </a:ext>
            </a:extLst>
          </p:cNvPr>
          <p:cNvSpPr txBox="1"/>
          <p:nvPr/>
        </p:nvSpPr>
        <p:spPr>
          <a:xfrm>
            <a:off x="3882059" y="4529068"/>
            <a:ext cx="516089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Jelikož jsme data posílali metodou POST, nezapomeneme na finální přesměrování.</a:t>
            </a:r>
          </a:p>
        </p:txBody>
      </p:sp>
    </p:spTree>
    <p:extLst>
      <p:ext uri="{BB962C8B-B14F-4D97-AF65-F5344CB8AC3E}">
        <p14:creationId xmlns:p14="http://schemas.microsoft.com/office/powerpoint/2010/main" val="1106832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8E129D-C801-46DF-9DFC-E5CBAAB5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FEB7E0-95CA-4749-A4A2-DBCC2578A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08EC627-6679-46B9-A7A4-D9779D42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020ADBD-6E9D-49B0-832B-6B6F6929530A}"/>
              </a:ext>
            </a:extLst>
          </p:cNvPr>
          <p:cNvSpPr txBox="1"/>
          <p:nvPr/>
        </p:nvSpPr>
        <p:spPr>
          <a:xfrm>
            <a:off x="1510749" y="4092497"/>
            <a:ext cx="8587408" cy="25853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Nejprve definujeme tabulku „</a:t>
            </a:r>
            <a:r>
              <a:rPr lang="cs-CZ" dirty="0" err="1"/>
              <a:t>users</a:t>
            </a:r>
            <a:r>
              <a:rPr lang="cs-CZ" dirty="0"/>
              <a:t>“.</a:t>
            </a:r>
          </a:p>
          <a:p>
            <a:endParaRPr lang="cs-CZ" dirty="0"/>
          </a:p>
          <a:p>
            <a:r>
              <a:rPr lang="cs-CZ" dirty="0"/>
              <a:t>Primárním klíčem bude „</a:t>
            </a:r>
            <a:r>
              <a:rPr lang="cs-CZ" dirty="0" err="1"/>
              <a:t>user_id</a:t>
            </a:r>
            <a:r>
              <a:rPr lang="cs-CZ" dirty="0"/>
              <a:t>“, který bude mít celočíselné hodnoty určené </a:t>
            </a:r>
            <a:r>
              <a:rPr lang="cs-CZ" dirty="0" err="1"/>
              <a:t>autoincrementem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Následně tu máme definované „</a:t>
            </a:r>
            <a:r>
              <a:rPr lang="cs-CZ" dirty="0" err="1"/>
              <a:t>name</a:t>
            </a:r>
            <a:r>
              <a:rPr lang="cs-CZ" dirty="0"/>
              <a:t>“ a „email“ jako řetězce s maximální zadanou délkou. Doporučuji nikde nevybírat Porovnávání – převezme se z nastavení databáze.</a:t>
            </a:r>
          </a:p>
          <a:p>
            <a:endParaRPr lang="cs-CZ" dirty="0"/>
          </a:p>
          <a:p>
            <a:r>
              <a:rPr lang="cs-CZ" dirty="0"/>
              <a:t>K tabulce můžeme doplnit komentář a hlavně zkontrolujeme, že bude uložena do </a:t>
            </a:r>
            <a:r>
              <a:rPr lang="cs-CZ" dirty="0" err="1"/>
              <a:t>InnoDB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5899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2F7C0C-91DA-4889-BC38-D492C300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FBFFCD5-0FFF-4F30-AE09-862BAB1E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2ECD6D6-BB7D-41BC-9940-8391CB36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A1A1C23-1B41-414B-9C93-D9DD894C765B}"/>
              </a:ext>
            </a:extLst>
          </p:cNvPr>
          <p:cNvSpPr txBox="1"/>
          <p:nvPr/>
        </p:nvSpPr>
        <p:spPr>
          <a:xfrm>
            <a:off x="5591590" y="3296616"/>
            <a:ext cx="5160893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Finální náhled na postup zpracování formuláře…</a:t>
            </a:r>
          </a:p>
          <a:p>
            <a:endParaRPr lang="cs-CZ" dirty="0"/>
          </a:p>
          <a:p>
            <a:r>
              <a:rPr lang="cs-CZ" dirty="0"/>
              <a:t>Ještě nám však chybí jedna podstatná věc – vypsání případných chyb do formuláře.</a:t>
            </a:r>
          </a:p>
        </p:txBody>
      </p:sp>
    </p:spTree>
    <p:extLst>
      <p:ext uri="{BB962C8B-B14F-4D97-AF65-F5344CB8AC3E}">
        <p14:creationId xmlns:p14="http://schemas.microsoft.com/office/powerpoint/2010/main" val="1844551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F7A1C3-C749-4392-9AB1-8D873FAF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B2BF072-3D1D-4BE9-B4E2-F43CD5044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894A313-039D-431B-A7A3-F9C2F0FD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CC4C4DA-FCE1-4744-84D1-617C3FA3EC63}"/>
              </a:ext>
            </a:extLst>
          </p:cNvPr>
          <p:cNvSpPr txBox="1"/>
          <p:nvPr/>
        </p:nvSpPr>
        <p:spPr>
          <a:xfrm>
            <a:off x="6002407" y="1895962"/>
            <a:ext cx="516089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Pro </a:t>
            </a:r>
            <a:r>
              <a:rPr lang="cs-CZ" dirty="0" err="1"/>
              <a:t>donastylování</a:t>
            </a:r>
            <a:r>
              <a:rPr lang="cs-CZ" dirty="0"/>
              <a:t> nejprve k prvkům formuláře přidáme třídu </a:t>
            </a:r>
            <a:r>
              <a:rPr lang="cs-CZ" dirty="0" err="1"/>
              <a:t>form-control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8603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5BA427-09D4-476F-BE46-B1A7AD7D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65CF58-61DF-4814-B7EE-26EE9B627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19A9ECC-C4BE-4224-AACA-09C18B0D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9BDF2A1D-8DA3-4EFC-80CC-DA5F78DAF458}"/>
              </a:ext>
            </a:extLst>
          </p:cNvPr>
          <p:cNvSpPr txBox="1"/>
          <p:nvPr/>
        </p:nvSpPr>
        <p:spPr>
          <a:xfrm>
            <a:off x="6096000" y="2518814"/>
            <a:ext cx="5160893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Výpis chyb budeme řešit stejně, jako na minulém cvičení – budeme je tedy vypisovat přímo k jednotlivým prvkům formuláře.</a:t>
            </a:r>
          </a:p>
          <a:p>
            <a:endParaRPr lang="cs-CZ" dirty="0"/>
          </a:p>
          <a:p>
            <a:r>
              <a:rPr lang="cs-CZ" dirty="0"/>
              <a:t>Pokud máme chybu ve výběru kategorie, přidáme danému </a:t>
            </a:r>
            <a:r>
              <a:rPr lang="cs-CZ" dirty="0" err="1"/>
              <a:t>selectu</a:t>
            </a:r>
            <a:r>
              <a:rPr lang="cs-CZ" dirty="0"/>
              <a:t> třídu </a:t>
            </a:r>
            <a:r>
              <a:rPr lang="cs-CZ" dirty="0" err="1"/>
              <a:t>is</a:t>
            </a:r>
            <a:r>
              <a:rPr lang="cs-CZ" dirty="0"/>
              <a:t>-invalid.</a:t>
            </a:r>
          </a:p>
        </p:txBody>
      </p:sp>
    </p:spTree>
    <p:extLst>
      <p:ext uri="{BB962C8B-B14F-4D97-AF65-F5344CB8AC3E}">
        <p14:creationId xmlns:p14="http://schemas.microsoft.com/office/powerpoint/2010/main" val="1490041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5E05B3-9B33-4063-AFB0-FEE393B7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65E2EA3-3010-4F51-A875-59D762734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45492C1-87BE-42E2-9834-AEC25973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91041828-6DD3-4F62-895C-9AB9A02F2F54}"/>
              </a:ext>
            </a:extLst>
          </p:cNvPr>
          <p:cNvSpPr txBox="1"/>
          <p:nvPr/>
        </p:nvSpPr>
        <p:spPr>
          <a:xfrm>
            <a:off x="6192907" y="4604130"/>
            <a:ext cx="516089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Následně pod </a:t>
            </a:r>
            <a:r>
              <a:rPr lang="cs-CZ" dirty="0" err="1"/>
              <a:t>select</a:t>
            </a:r>
            <a:r>
              <a:rPr lang="cs-CZ" dirty="0"/>
              <a:t> vypíšeme případnou chybu.</a:t>
            </a:r>
          </a:p>
        </p:txBody>
      </p:sp>
    </p:spTree>
    <p:extLst>
      <p:ext uri="{BB962C8B-B14F-4D97-AF65-F5344CB8AC3E}">
        <p14:creationId xmlns:p14="http://schemas.microsoft.com/office/powerpoint/2010/main" val="1993624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7F5D90-DAE3-4231-A5B9-8E30437E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DDB843-8BDB-4D84-BAA2-096815608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FDE07E4-0707-46E9-936E-84189EFE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1938BFF-27C2-45FD-BF5E-6FB77A19B447}"/>
              </a:ext>
            </a:extLst>
          </p:cNvPr>
          <p:cNvSpPr txBox="1"/>
          <p:nvPr/>
        </p:nvSpPr>
        <p:spPr>
          <a:xfrm>
            <a:off x="6192907" y="4604130"/>
            <a:ext cx="516089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Stejně to řešíme také u textového pole pro zadání </a:t>
            </a:r>
            <a:r>
              <a:rPr lang="cs-CZ"/>
              <a:t>obsahu příspěvku.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43384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11FA6B-DC47-4018-B763-BDBB0FF1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E67C952-9510-4FDD-869E-7D6FFD997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FE1A069-EC06-4E95-BFC4-0502C186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092F6DF-61AC-4DE7-9EF4-9DDAC79214B1}"/>
              </a:ext>
            </a:extLst>
          </p:cNvPr>
          <p:cNvSpPr txBox="1"/>
          <p:nvPr/>
        </p:nvSpPr>
        <p:spPr>
          <a:xfrm>
            <a:off x="3086929" y="3628787"/>
            <a:ext cx="516089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poslední drobnost doplníme před načtení hlavičky HTML stránky text, který se zobrazí v </a:t>
            </a:r>
            <a:r>
              <a:rPr lang="cs-CZ" dirty="0" err="1"/>
              <a:t>title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8850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BF180F-2BB0-47EA-B134-4BB64580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máme hotovo.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EC6240A-29EA-4217-A05A-69C3BE48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Nahrajte aplikaci na server a koukněte na domácí úkol…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0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77B94B-D40B-4F69-AF83-F24A468A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2D681B-A608-4C6D-9254-D61EB6268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28968D0-5FC7-477F-B4C0-B6B920F2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688A09B-10E9-4F9E-AFAA-5781DB2D62FC}"/>
              </a:ext>
            </a:extLst>
          </p:cNvPr>
          <p:cNvSpPr txBox="1"/>
          <p:nvPr/>
        </p:nvSpPr>
        <p:spPr>
          <a:xfrm>
            <a:off x="2822713" y="4225018"/>
            <a:ext cx="628153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Jako druhou definujeme tabulku „</a:t>
            </a:r>
            <a:r>
              <a:rPr lang="cs-CZ" dirty="0" err="1"/>
              <a:t>categories</a:t>
            </a:r>
            <a:r>
              <a:rPr lang="cs-CZ" dirty="0"/>
              <a:t>“, která bude obsahovat přehled kategorií, do kterých půjde příspěvky zařadit.</a:t>
            </a:r>
          </a:p>
        </p:txBody>
      </p:sp>
    </p:spTree>
    <p:extLst>
      <p:ext uri="{BB962C8B-B14F-4D97-AF65-F5344CB8AC3E}">
        <p14:creationId xmlns:p14="http://schemas.microsoft.com/office/powerpoint/2010/main" val="337659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EF4CBB-5A56-4276-AB03-BD4997F6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73660DD-C68F-4CE1-AE34-7ACC9275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2C885A7-D728-44C8-9CD3-F9FA8499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28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C11C10B-039E-42F7-B9AF-3FA78685740A}"/>
              </a:ext>
            </a:extLst>
          </p:cNvPr>
          <p:cNvSpPr txBox="1"/>
          <p:nvPr/>
        </p:nvSpPr>
        <p:spPr>
          <a:xfrm>
            <a:off x="3188805" y="4596079"/>
            <a:ext cx="628153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Třetí pak bude tabulka „</a:t>
            </a:r>
            <a:r>
              <a:rPr lang="cs-CZ" dirty="0" err="1"/>
              <a:t>posts</a:t>
            </a:r>
            <a:r>
              <a:rPr lang="cs-CZ" dirty="0"/>
              <a:t>“, která bude mít kromě svého primárního klíče definované také další klíče (indexy), které použijeme pro nastavení relací.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25D3EA1-30F0-43FA-8EFA-59943A831191}"/>
              </a:ext>
            </a:extLst>
          </p:cNvPr>
          <p:cNvSpPr/>
          <p:nvPr/>
        </p:nvSpPr>
        <p:spPr>
          <a:xfrm>
            <a:off x="8560905" y="2145574"/>
            <a:ext cx="1762538" cy="153852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2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EF4CBB-5A56-4276-AB03-BD4997F6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73660DD-C68F-4CE1-AE34-7ACC9275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2C885A7-D728-44C8-9CD3-F9FA8499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C11C10B-039E-42F7-B9AF-3FA78685740A}"/>
              </a:ext>
            </a:extLst>
          </p:cNvPr>
          <p:cNvSpPr txBox="1"/>
          <p:nvPr/>
        </p:nvSpPr>
        <p:spPr>
          <a:xfrm>
            <a:off x="3405809" y="1825625"/>
            <a:ext cx="628153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dirty="0"/>
              <a:t>Pokud při vytváření tabulky zjistíte, že vám chybí nějaké další sloupce, jednoduše si je do zobrazeného formuláře doplňte.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A93D5C7C-9803-4294-897E-8CA2EB725C2B}"/>
              </a:ext>
            </a:extLst>
          </p:cNvPr>
          <p:cNvSpPr/>
          <p:nvPr/>
        </p:nvSpPr>
        <p:spPr>
          <a:xfrm>
            <a:off x="3405809" y="1297436"/>
            <a:ext cx="2478156" cy="3932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080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1787</Words>
  <Application>Microsoft Office PowerPoint</Application>
  <PresentationFormat>Širokoúhlá obrazovka</PresentationFormat>
  <Paragraphs>143</Paragraphs>
  <Slides>66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Motiv Office</vt:lpstr>
      <vt:lpstr>Ukázka vývoje jednoduché webové nástěnky</vt:lpstr>
      <vt:lpstr>Zadání aplikace</vt:lpstr>
      <vt:lpstr>Nejprve si připravíme databázi…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Do databáze vložíme pro začátek nějaká data…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A jdeme programovat…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A máme hotovo.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Ukázka vývoje jednoduché webové nástěnky</dc:title>
  <dc:creator>Stanislav Vojíř</dc:creator>
  <cp:lastModifiedBy>Stanislav Vojíř</cp:lastModifiedBy>
  <cp:revision>77</cp:revision>
  <dcterms:created xsi:type="dcterms:W3CDTF">2020-03-21T00:38:17Z</dcterms:created>
  <dcterms:modified xsi:type="dcterms:W3CDTF">2020-03-21T21:54:39Z</dcterms:modified>
</cp:coreProperties>
</file>